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18" autoAdjust="0"/>
    <p:restoredTop sz="94660"/>
  </p:normalViewPr>
  <p:slideViewPr>
    <p:cSldViewPr snapToObjects="1">
      <p:cViewPr varScale="1">
        <p:scale>
          <a:sx n="102" d="100"/>
          <a:sy n="102" d="100"/>
        </p:scale>
        <p:origin x="282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y_Címdia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artalom helye 9"/>
          <p:cNvSpPr>
            <a:spLocks noGrp="1"/>
          </p:cNvSpPr>
          <p:nvPr>
            <p:ph sz="quarter" idx="10" hasCustomPrompt="1"/>
          </p:nvPr>
        </p:nvSpPr>
        <p:spPr>
          <a:xfrm>
            <a:off x="935757" y="1916907"/>
            <a:ext cx="7272486" cy="2664221"/>
          </a:xfrm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>
            <a:lvl1pPr algn="ctr">
              <a:buNone/>
              <a:defRPr sz="4800">
                <a:solidFill>
                  <a:schemeClr val="bg1"/>
                </a:solidFill>
              </a:defRPr>
            </a:lvl1pPr>
          </a:lstStyle>
          <a:p>
            <a:pPr lvl="0"/>
            <a:r>
              <a:rPr lang="hu-HU" dirty="0" smtClean="0"/>
              <a:t>Cím</a:t>
            </a:r>
          </a:p>
        </p:txBody>
      </p:sp>
      <p:sp>
        <p:nvSpPr>
          <p:cNvPr id="12" name="Szövegdoboz 11"/>
          <p:cNvSpPr txBox="1"/>
          <p:nvPr userDrawn="1"/>
        </p:nvSpPr>
        <p:spPr>
          <a:xfrm>
            <a:off x="935757" y="5301208"/>
            <a:ext cx="7272486" cy="138499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sz="2800" dirty="0" smtClean="0">
                <a:solidFill>
                  <a:schemeClr val="bg1"/>
                </a:solidFill>
              </a:rPr>
              <a:t>Munkagazdaságtan</a:t>
            </a:r>
          </a:p>
          <a:p>
            <a:pPr algn="ctr"/>
            <a:r>
              <a:rPr lang="hu-HU" sz="2800" dirty="0" smtClean="0">
                <a:solidFill>
                  <a:schemeClr val="bg1"/>
                </a:solidFill>
              </a:rPr>
              <a:t>2019-2020</a:t>
            </a:r>
            <a:r>
              <a:rPr lang="hu-HU" sz="2800" baseline="0" dirty="0" smtClean="0">
                <a:solidFill>
                  <a:schemeClr val="bg1"/>
                </a:solidFill>
              </a:rPr>
              <a:t> </a:t>
            </a:r>
            <a:r>
              <a:rPr lang="hu-HU" sz="2800" baseline="0" dirty="0" smtClean="0">
                <a:solidFill>
                  <a:schemeClr val="bg1"/>
                </a:solidFill>
              </a:rPr>
              <a:t>őszi félév</a:t>
            </a:r>
          </a:p>
          <a:p>
            <a:pPr algn="ctr"/>
            <a:r>
              <a:rPr lang="hu-HU" sz="2800" baseline="0" dirty="0" smtClean="0">
                <a:solidFill>
                  <a:schemeClr val="bg1"/>
                </a:solidFill>
              </a:rPr>
              <a:t>Budapesti </a:t>
            </a:r>
            <a:r>
              <a:rPr lang="hu-HU" sz="2800" baseline="0" dirty="0" err="1" smtClean="0">
                <a:solidFill>
                  <a:schemeClr val="bg1"/>
                </a:solidFill>
              </a:rPr>
              <a:t>Corvinus</a:t>
            </a:r>
            <a:r>
              <a:rPr lang="hu-HU" sz="2800" baseline="0" dirty="0" smtClean="0">
                <a:solidFill>
                  <a:schemeClr val="bg1"/>
                </a:solidFill>
              </a:rPr>
              <a:t> Egyetem, Papp Bence</a:t>
            </a:r>
            <a:endParaRPr lang="hu-HU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748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063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054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3282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249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y_content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88"/>
          </a:xfrm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hu-HU" dirty="0" smtClean="0"/>
              <a:t>Mintacím szerkesztése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620688"/>
            <a:ext cx="9144000" cy="6237312"/>
          </a:xfrm>
        </p:spPr>
        <p:txBody>
          <a:bodyPr/>
          <a:lstStyle>
            <a:lvl1pPr>
              <a:buClr>
                <a:srgbClr val="FF0000"/>
              </a:buClr>
              <a:buFont typeface="Wingdings" pitchFamily="2" charset="2"/>
              <a:buChar char="§"/>
              <a:defRPr/>
            </a:lvl1pPr>
            <a:lvl2pPr>
              <a:buClr>
                <a:srgbClr val="00B050"/>
              </a:buClr>
              <a:buFont typeface="Wingdings" pitchFamily="2" charset="2"/>
              <a:buChar char="§"/>
              <a:defRPr/>
            </a:lvl2pPr>
            <a:lvl3pPr>
              <a:buClr>
                <a:srgbClr val="0070C0"/>
              </a:buClr>
              <a:buFont typeface="Wingdings" pitchFamily="2" charset="2"/>
              <a:buChar char="§"/>
              <a:defRPr/>
            </a:lvl3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429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dirty="0" smtClean="0"/>
              <a:t>Mintacím szerkesztése</a:t>
            </a:r>
            <a:endParaRPr lang="en-US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748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429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37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17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575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020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14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188D-679A-489E-B062-99E071F7BEEE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00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0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eb.uni-corvinus.hu/~bpapp/" TargetMode="External"/><Relationship Id="rId2" Type="http://schemas.openxmlformats.org/officeDocument/2006/relationships/hyperlink" Target="http://portal.uni-corvinus.hu/index.php?id=22720&amp;tanKod=2LK95LAK98B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hu-HU" dirty="0" smtClean="0"/>
              <a:t>Bevezetés</a:t>
            </a:r>
          </a:p>
          <a:p>
            <a:r>
              <a:rPr lang="hu-HU" dirty="0" smtClean="0"/>
              <a:t>-</a:t>
            </a:r>
          </a:p>
          <a:p>
            <a:r>
              <a:rPr lang="hu-HU" dirty="0" smtClean="0"/>
              <a:t>Félévi munkánk áttekintése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Munkagazdaságtan tárgy, kurzus alapjellemzői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 smtClean="0"/>
              <a:t>Közgazdaságtudományi tárgy</a:t>
            </a:r>
          </a:p>
          <a:p>
            <a:pPr lvl="1"/>
            <a:r>
              <a:rPr lang="hu-HU" dirty="0" smtClean="0"/>
              <a:t>Modellezünk és feltételek mellett általánosítunk</a:t>
            </a:r>
          </a:p>
          <a:p>
            <a:r>
              <a:rPr lang="hu-HU" dirty="0" smtClean="0"/>
              <a:t>Matematikai apparátust használ</a:t>
            </a:r>
          </a:p>
          <a:p>
            <a:pPr lvl="1"/>
            <a:r>
              <a:rPr lang="hu-HU" dirty="0" smtClean="0"/>
              <a:t>Függvények és operációk, szimbolizmus</a:t>
            </a:r>
          </a:p>
          <a:p>
            <a:r>
              <a:rPr lang="hu-HU" dirty="0" smtClean="0"/>
              <a:t>6 sáv hosszú a kurzus, egyenletes terheléselosztással</a:t>
            </a:r>
          </a:p>
          <a:p>
            <a:pPr lvl="1"/>
            <a:r>
              <a:rPr lang="hu-HU" dirty="0" smtClean="0"/>
              <a:t>3-szor 2 sávnyi (1 sáv 90 perc hosszú) előadás</a:t>
            </a:r>
          </a:p>
          <a:p>
            <a:r>
              <a:rPr lang="hu-HU" dirty="0" smtClean="0"/>
              <a:t>3 hétre van összehúzva</a:t>
            </a:r>
          </a:p>
          <a:p>
            <a:pPr lvl="1"/>
            <a:r>
              <a:rPr lang="hu-HU" dirty="0" smtClean="0"/>
              <a:t>Tömény és igénybevevő</a:t>
            </a:r>
          </a:p>
          <a:p>
            <a:r>
              <a:rPr lang="hu-HU" dirty="0" smtClean="0"/>
              <a:t>Írásbeli vizsga (3 lehetőség, dec. </a:t>
            </a:r>
            <a:r>
              <a:rPr lang="hu-HU" dirty="0" smtClean="0"/>
              <a:t>16-21. </a:t>
            </a:r>
            <a:r>
              <a:rPr lang="hu-HU" dirty="0" smtClean="0"/>
              <a:t>és jan. </a:t>
            </a:r>
            <a:r>
              <a:rPr lang="hu-HU" dirty="0" smtClean="0"/>
              <a:t>2-25.)</a:t>
            </a:r>
            <a:endParaRPr lang="hu-HU" dirty="0" smtClean="0"/>
          </a:p>
          <a:p>
            <a:pPr lvl="1"/>
            <a:r>
              <a:rPr lang="hu-HU" dirty="0" smtClean="0"/>
              <a:t>Legyen-e már vizsga idén?</a:t>
            </a:r>
          </a:p>
          <a:p>
            <a:r>
              <a:rPr lang="hu-HU" dirty="0"/>
              <a:t>Tárgy adatlapja: 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sz="2000" dirty="0" smtClean="0">
                <a:hlinkClick r:id="rId2"/>
              </a:rPr>
              <a:t>http</a:t>
            </a:r>
            <a:r>
              <a:rPr lang="hu-HU" sz="2000" dirty="0">
                <a:hlinkClick r:id="rId2"/>
              </a:rPr>
              <a:t>://</a:t>
            </a:r>
            <a:r>
              <a:rPr lang="hu-HU" sz="2000" dirty="0" smtClean="0">
                <a:hlinkClick r:id="rId2"/>
              </a:rPr>
              <a:t>portal.uni-corvinus.hu/index.php?id=22720&amp;tanKod=2LK95LAK98B</a:t>
            </a:r>
            <a:endParaRPr lang="hu-HU" sz="2000" dirty="0" smtClean="0"/>
          </a:p>
          <a:p>
            <a:r>
              <a:rPr lang="hu-HU" dirty="0"/>
              <a:t>Tárgy honlapja: 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sz="2000" dirty="0" smtClean="0">
                <a:hlinkClick r:id="rId3"/>
              </a:rPr>
              <a:t>http</a:t>
            </a:r>
            <a:r>
              <a:rPr lang="hu-HU" sz="2000" dirty="0">
                <a:hlinkClick r:id="rId3"/>
              </a:rPr>
              <a:t>://web.uni-corvinus.hu/~bpapp</a:t>
            </a:r>
            <a:r>
              <a:rPr lang="hu-HU" sz="2000" dirty="0" smtClean="0">
                <a:hlinkClick r:id="rId3"/>
              </a:rPr>
              <a:t>/</a:t>
            </a:r>
            <a:endParaRPr lang="hu-HU" sz="2000" dirty="0" smtClean="0"/>
          </a:p>
        </p:txBody>
      </p:sp>
    </p:spTree>
    <p:extLst>
      <p:ext uri="{BB962C8B-B14F-4D97-AF65-F5344CB8AC3E}">
        <p14:creationId xmlns:p14="http://schemas.microsoft.com/office/powerpoint/2010/main" val="573193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Mi lesz a dolgunk, hogyan készüljünk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Előadásokon való részvétel</a:t>
            </a:r>
          </a:p>
          <a:p>
            <a:pPr lvl="1"/>
            <a:r>
              <a:rPr lang="hu-HU" dirty="0" smtClean="0"/>
              <a:t>Vezérfonal és szemléletmód kitapintása, elsajátítása</a:t>
            </a:r>
          </a:p>
          <a:p>
            <a:r>
              <a:rPr lang="hu-HU" dirty="0" smtClean="0"/>
              <a:t>Kötelező olvasmány anyagát megtanulni</a:t>
            </a:r>
          </a:p>
          <a:p>
            <a:pPr lvl="1"/>
            <a:r>
              <a:rPr lang="hu-HU" dirty="0" smtClean="0"/>
              <a:t>Ennek esszenciális, </a:t>
            </a:r>
            <a:r>
              <a:rPr lang="hu-HU" u="sng" dirty="0" smtClean="0"/>
              <a:t>de nem teljes kivonata</a:t>
            </a:r>
            <a:r>
              <a:rPr lang="hu-HU" dirty="0" smtClean="0"/>
              <a:t> az előadások tartalma</a:t>
            </a:r>
          </a:p>
          <a:p>
            <a:pPr lvl="1"/>
            <a:r>
              <a:rPr lang="hu-HU" dirty="0" err="1" smtClean="0"/>
              <a:t>Ehrenberg</a:t>
            </a:r>
            <a:r>
              <a:rPr lang="hu-HU" dirty="0" smtClean="0"/>
              <a:t> </a:t>
            </a:r>
            <a:r>
              <a:rPr lang="hu-HU" dirty="0"/>
              <a:t>– </a:t>
            </a:r>
            <a:r>
              <a:rPr lang="hu-HU" dirty="0" smtClean="0"/>
              <a:t>Smith</a:t>
            </a:r>
            <a:r>
              <a:rPr lang="hu-HU" dirty="0"/>
              <a:t>: </a:t>
            </a:r>
            <a:r>
              <a:rPr lang="hu-HU" dirty="0" smtClean="0"/>
              <a:t>Korszerű </a:t>
            </a:r>
            <a:r>
              <a:rPr lang="hu-HU" dirty="0"/>
              <a:t>munkagazdaságtan. Elmélet és közpolitika. </a:t>
            </a:r>
            <a:r>
              <a:rPr lang="hu-HU" dirty="0" err="1" smtClean="0"/>
              <a:t>Panem</a:t>
            </a:r>
            <a:r>
              <a:rPr lang="hu-HU" dirty="0" smtClean="0"/>
              <a:t>, </a:t>
            </a:r>
            <a:r>
              <a:rPr lang="hu-HU" dirty="0"/>
              <a:t>2003., </a:t>
            </a:r>
            <a:r>
              <a:rPr lang="hu-HU" dirty="0" smtClean="0"/>
              <a:t>3-9. (7-es nem) fejezetek</a:t>
            </a:r>
          </a:p>
          <a:p>
            <a:pPr lvl="1"/>
            <a:r>
              <a:rPr lang="hu-HU" dirty="0" smtClean="0"/>
              <a:t>Tárgy honlapján jelzett keretes írások lényegét megtanulni</a:t>
            </a:r>
          </a:p>
          <a:p>
            <a:r>
              <a:rPr lang="hu-HU" dirty="0" smtClean="0"/>
              <a:t>További otthoni feladatok</a:t>
            </a:r>
          </a:p>
          <a:p>
            <a:pPr lvl="1"/>
            <a:r>
              <a:rPr lang="hu-HU" dirty="0"/>
              <a:t>Példa vizsgakérdések megválaszolása</a:t>
            </a:r>
          </a:p>
          <a:p>
            <a:pPr lvl="1"/>
            <a:r>
              <a:rPr lang="hu-HU" dirty="0" smtClean="0"/>
              <a:t>Vizsgafelkészülés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785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Milyen lesz a számonkérés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Írásbeli vizsga</a:t>
            </a:r>
          </a:p>
          <a:p>
            <a:pPr lvl="1"/>
            <a:r>
              <a:rPr lang="hu-HU" dirty="0" smtClean="0"/>
              <a:t>Összesen három alkalom (ebből esetleg egy már idén)</a:t>
            </a:r>
          </a:p>
          <a:p>
            <a:pPr lvl="1"/>
            <a:r>
              <a:rPr lang="hu-HU" dirty="0" smtClean="0"/>
              <a:t>Nincs szóbeli, nincs egyéb javítási lehetőség</a:t>
            </a:r>
          </a:p>
          <a:p>
            <a:pPr lvl="1"/>
            <a:r>
              <a:rPr lang="hu-HU" dirty="0" smtClean="0"/>
              <a:t>90 perc alatt kell válaszolni a kérdésekre</a:t>
            </a:r>
          </a:p>
          <a:p>
            <a:pPr lvl="1"/>
            <a:r>
              <a:rPr lang="hu-HU" dirty="0" smtClean="0"/>
              <a:t>Összesen 7 kérdés</a:t>
            </a:r>
          </a:p>
          <a:p>
            <a:pPr lvl="2"/>
            <a:r>
              <a:rPr lang="hu-HU" dirty="0"/>
              <a:t>Rövidebb kifejtős és számítást igénylő </a:t>
            </a:r>
            <a:r>
              <a:rPr lang="hu-HU" dirty="0" smtClean="0"/>
              <a:t>kérdések (6 darab)</a:t>
            </a:r>
            <a:endParaRPr lang="hu-HU" dirty="0"/>
          </a:p>
          <a:p>
            <a:pPr lvl="2"/>
            <a:r>
              <a:rPr lang="hu-HU" dirty="0" smtClean="0"/>
              <a:t>Egy keretes írás lényegének visszaadása (1 darab)</a:t>
            </a:r>
          </a:p>
          <a:p>
            <a:pPr lvl="1"/>
            <a:r>
              <a:rPr lang="hu-HU" dirty="0" smtClean="0"/>
              <a:t>Számológép kellhet a megoldáshoz</a:t>
            </a:r>
          </a:p>
          <a:p>
            <a:pPr lvl="1"/>
            <a:r>
              <a:rPr lang="hu-HU" dirty="0" smtClean="0"/>
              <a:t>Jegyek százalékos határai rendre: 40,60, 80, 90.</a:t>
            </a:r>
          </a:p>
          <a:p>
            <a:pPr lvl="1"/>
            <a:r>
              <a:rPr lang="hu-HU" dirty="0" smtClean="0"/>
              <a:t>Eredmények és megtekintés várhatóan a vizsga napján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98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Mivel foglalkozik a Munkagazdaságtan?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/>
              <a:t>A</a:t>
            </a:r>
            <a:r>
              <a:rPr lang="hu-HU" dirty="0" smtClean="0"/>
              <a:t> </a:t>
            </a:r>
            <a:r>
              <a:rPr lang="hu-HU" dirty="0"/>
              <a:t>munkaerőpiacon tevékeny munkaadók, munkavállalók, intézmények érdekeit, motivációit, lehetőségeit és magatartását </a:t>
            </a:r>
            <a:r>
              <a:rPr lang="hu-HU" dirty="0" smtClean="0"/>
              <a:t>vizsgálja elméleti gondolatkeretbe, modellbe </a:t>
            </a:r>
            <a:r>
              <a:rPr lang="hu-HU" dirty="0"/>
              <a:t>helyezve </a:t>
            </a:r>
            <a:r>
              <a:rPr lang="hu-HU" dirty="0" smtClean="0"/>
              <a:t>és ezekkel összhangban empirikus feltárásokat folytat.</a:t>
            </a:r>
          </a:p>
          <a:p>
            <a:r>
              <a:rPr lang="hu-HU" dirty="0" smtClean="0">
                <a:ea typeface="Calibri"/>
                <a:cs typeface="Times New Roman"/>
              </a:rPr>
              <a:t>Modell:</a:t>
            </a:r>
            <a:r>
              <a:rPr lang="hu-HU" i="1" dirty="0" smtClean="0">
                <a:ea typeface="Calibri"/>
                <a:cs typeface="Times New Roman"/>
              </a:rPr>
              <a:t> a </a:t>
            </a:r>
            <a:r>
              <a:rPr lang="hu-HU" i="1" dirty="0">
                <a:ea typeface="Calibri"/>
                <a:cs typeface="Times New Roman"/>
              </a:rPr>
              <a:t>valós gazdaságról, többnyire annak egy jól meghatározott részéről alkotott egyszerűsített konstrukció, amely az elemzés, előrejelzés, vagy hatásvizsgálat szempontjából kielégítő információval szolgál a vizsgálat tárgyát képező jelenség bizonyos szempontból történő részleges megértéséhez</a:t>
            </a:r>
            <a:r>
              <a:rPr lang="hu-HU" i="1" dirty="0" smtClean="0">
                <a:ea typeface="Calibri"/>
                <a:cs typeface="Times New Roman"/>
              </a:rPr>
              <a:t>.</a:t>
            </a:r>
          </a:p>
          <a:p>
            <a:r>
              <a:rPr lang="hu-HU" dirty="0" smtClean="0">
                <a:cs typeface="Times New Roman"/>
              </a:rPr>
              <a:t>Empíria:</a:t>
            </a:r>
            <a:r>
              <a:rPr lang="hu-HU" i="1" dirty="0" smtClean="0">
                <a:cs typeface="Times New Roman"/>
              </a:rPr>
              <a:t> adott modellhez szorosan kötődően és adott módszertant használva megmérjük és leírjuk, hogy milyen a valóságnak számunkra érdekes része.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286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Mivel foglalkozik a Munkagazdaságtan?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A </a:t>
            </a:r>
            <a:r>
              <a:rPr lang="hu-HU" dirty="0" err="1" smtClean="0"/>
              <a:t>mikroökonómiában</a:t>
            </a:r>
            <a:r>
              <a:rPr lang="hu-HU" dirty="0" smtClean="0"/>
              <a:t> tanultak alkalmazása a munkaerőpiacra</a:t>
            </a:r>
          </a:p>
          <a:p>
            <a:r>
              <a:rPr lang="hu-HU" dirty="0" smtClean="0"/>
              <a:t>Hat fő témára bontjuk a kurzus anyagát</a:t>
            </a:r>
          </a:p>
          <a:p>
            <a:pPr lvl="1"/>
            <a:r>
              <a:rPr lang="hu-HU" dirty="0" smtClean="0"/>
              <a:t>1. Munkaerő-kereslet</a:t>
            </a:r>
          </a:p>
          <a:p>
            <a:pPr lvl="2"/>
            <a:r>
              <a:rPr lang="hu-HU" dirty="0" smtClean="0"/>
              <a:t>2. Kereslet rugalmassága</a:t>
            </a:r>
          </a:p>
          <a:p>
            <a:pPr lvl="2"/>
            <a:r>
              <a:rPr lang="hu-HU" dirty="0" smtClean="0"/>
              <a:t>3. Keresletet befolyásoló félig állandó költségek</a:t>
            </a:r>
          </a:p>
          <a:p>
            <a:pPr lvl="1"/>
            <a:r>
              <a:rPr lang="hu-HU" dirty="0" smtClean="0"/>
              <a:t>4. Munkaerő-kínálat</a:t>
            </a:r>
          </a:p>
          <a:p>
            <a:pPr lvl="2"/>
            <a:r>
              <a:rPr lang="hu-HU" dirty="0" smtClean="0"/>
              <a:t>5. Kínálatot befolyásoló emberitőke-beruházások</a:t>
            </a:r>
          </a:p>
          <a:p>
            <a:pPr lvl="1"/>
            <a:r>
              <a:rPr lang="hu-HU" dirty="0" smtClean="0"/>
              <a:t>6. Egy plusz alkutényező: kiegyenlítő bérkülönbségek</a:t>
            </a:r>
          </a:p>
          <a:p>
            <a:pPr lvl="1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31846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560</TotalTime>
  <Words>356</Words>
  <Application>Microsoft Office PowerPoint</Application>
  <PresentationFormat>Diavetítés a képernyőre (4:3 oldalarány)</PresentationFormat>
  <Paragraphs>50</Paragraphs>
  <Slides>6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11" baseType="lpstr">
      <vt:lpstr>Arial</vt:lpstr>
      <vt:lpstr>Calibri</vt:lpstr>
      <vt:lpstr>Times New Roman</vt:lpstr>
      <vt:lpstr>Wingdings</vt:lpstr>
      <vt:lpstr>Office-téma</vt:lpstr>
      <vt:lpstr>PowerPoint-bemutató</vt:lpstr>
      <vt:lpstr>Munkagazdaságtan tárgy, kurzus alapjellemzői</vt:lpstr>
      <vt:lpstr>Mi lesz a dolgunk, hogyan készüljünk</vt:lpstr>
      <vt:lpstr>Milyen lesz a számonkérés</vt:lpstr>
      <vt:lpstr>Mivel foglalkozik a Munkagazdaságtan?</vt:lpstr>
      <vt:lpstr>Mivel foglalkozik a Munkagazdaságtan?</vt:lpstr>
    </vt:vector>
  </TitlesOfParts>
  <Company>KD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Papp Bence</dc:creator>
  <cp:lastModifiedBy>Papp Bence</cp:lastModifiedBy>
  <cp:revision>136</cp:revision>
  <dcterms:created xsi:type="dcterms:W3CDTF">2014-09-10T08:43:05Z</dcterms:created>
  <dcterms:modified xsi:type="dcterms:W3CDTF">2019-11-15T10:41:23Z</dcterms:modified>
</cp:coreProperties>
</file>